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622" autoAdjust="0"/>
  </p:normalViewPr>
  <p:slideViewPr>
    <p:cSldViewPr>
      <p:cViewPr varScale="1">
        <p:scale>
          <a:sx n="52" d="100"/>
          <a:sy n="52" d="100"/>
        </p:scale>
        <p:origin x="77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20216830" cy="0"/>
          </a:xfrm>
          <a:prstGeom prst="line">
            <a:avLst/>
          </a:prstGeom>
          <a:ln w="19050" cap="flat">
            <a:solidFill>
              <a:srgbClr val="CDCDCD"/>
            </a:solidFill>
            <a:prstDash val="solid"/>
            <a:headEnd type="none" w="sm" len="sm"/>
            <a:tailEnd type="none" w="sm" len="sm"/>
          </a:ln>
        </p:spPr>
        <p:txBody>
          <a:bodyPr/>
          <a:lstStyle/>
          <a:p>
            <a:endParaRPr lang="ja-JP" altLang="en-US">
              <a:latin typeface="セザンヌ Bold" panose="020B0600070205080204" charset="-128"/>
              <a:ea typeface="セザンヌ Bold" panose="020B0600070205080204" charset="-128"/>
            </a:endParaRPr>
          </a:p>
        </p:txBody>
      </p:sp>
      <p:sp>
        <p:nvSpPr>
          <p:cNvPr id="30" name="TextBox 30"/>
          <p:cNvSpPr txBox="1"/>
          <p:nvPr/>
        </p:nvSpPr>
        <p:spPr>
          <a:xfrm>
            <a:off x="2789410" y="3695700"/>
            <a:ext cx="12709179" cy="2240934"/>
          </a:xfrm>
          <a:prstGeom prst="rect">
            <a:avLst/>
          </a:prstGeom>
        </p:spPr>
        <p:txBody>
          <a:bodyPr wrap="square" lIns="0" tIns="0" rIns="0" bIns="0" rtlCol="0" anchor="t">
            <a:spAutoFit/>
          </a:bodyPr>
          <a:lstStyle/>
          <a:p>
            <a:pPr lvl="0" algn="ctr">
              <a:lnSpc>
                <a:spcPct val="250000"/>
              </a:lnSpc>
              <a:spcBef>
                <a:spcPct val="0"/>
              </a:spcBef>
            </a:pPr>
            <a:r>
              <a:rPr lang="en-US" altLang="ja-JP" sz="3200" dirty="0">
                <a:latin typeface="セザンヌ Bold" panose="020B0600070205080204" charset="-128"/>
                <a:ea typeface="セザンヌ Bold" panose="020B0600070205080204" charset="-128"/>
              </a:rPr>
              <a:t>2025</a:t>
            </a:r>
            <a:r>
              <a:rPr lang="ja-JP" altLang="en-US" sz="3200" dirty="0">
                <a:latin typeface="セザンヌ Bold" panose="020B0600070205080204" charset="-128"/>
                <a:ea typeface="セザンヌ Bold" panose="020B0600070205080204" charset="-128"/>
              </a:rPr>
              <a:t>年参議院選挙の候補者別得票数</a:t>
            </a:r>
            <a:r>
              <a:rPr lang="en-US" altLang="ja-JP" sz="3200" dirty="0">
                <a:latin typeface="セザンヌ Bold" panose="020B0600070205080204" charset="-128"/>
                <a:ea typeface="セザンヌ Bold" panose="020B0600070205080204" charset="-128"/>
              </a:rPr>
              <a:t>(</a:t>
            </a:r>
            <a:r>
              <a:rPr lang="ja-JP" altLang="en-US" sz="3200" dirty="0">
                <a:latin typeface="セザンヌ Bold" panose="020B0600070205080204" charset="-128"/>
                <a:ea typeface="セザンヌ Bold" panose="020B0600070205080204" charset="-128"/>
              </a:rPr>
              <a:t>選挙区</a:t>
            </a:r>
            <a:r>
              <a:rPr lang="en-US" altLang="ja-JP" sz="3200" dirty="0">
                <a:latin typeface="セザンヌ Bold" panose="020B0600070205080204" charset="-128"/>
                <a:ea typeface="セザンヌ Bold" panose="020B0600070205080204" charset="-128"/>
              </a:rPr>
              <a:t>)</a:t>
            </a:r>
            <a:r>
              <a:rPr lang="ja-JP" altLang="en-US" sz="3200" spc="120" dirty="0">
                <a:latin typeface="セザンヌ Bold" panose="020B0600070205080204" charset="-128"/>
                <a:ea typeface="セザンヌ Bold" panose="020B0600070205080204" charset="-128"/>
                <a:cs typeface="セザンヌ Bold"/>
                <a:sym typeface="セザンヌ Bold"/>
              </a:rPr>
              <a:t>データを活用した</a:t>
            </a:r>
            <a:endParaRPr lang="en-US" altLang="ja-JP" sz="3200" spc="120" dirty="0">
              <a:latin typeface="セザンヌ Bold" panose="020B0600070205080204" charset="-128"/>
              <a:ea typeface="セザンヌ Bold" panose="020B0600070205080204" charset="-128"/>
              <a:cs typeface="セザンヌ Bold"/>
              <a:sym typeface="セザンヌ Bold"/>
            </a:endParaRPr>
          </a:p>
          <a:p>
            <a:pPr marL="0" lvl="0" indent="0" algn="ctr">
              <a:lnSpc>
                <a:spcPct val="250000"/>
              </a:lnSpc>
              <a:spcBef>
                <a:spcPct val="0"/>
              </a:spcBef>
            </a:pPr>
            <a:r>
              <a:rPr lang="ja-JP" altLang="en-US" sz="3200" spc="120" dirty="0">
                <a:latin typeface="セザンヌ Bold" panose="020B0600070205080204" charset="-128"/>
                <a:ea typeface="セザンヌ Bold" panose="020B0600070205080204" charset="-128"/>
                <a:cs typeface="セザンヌ Bold"/>
                <a:sym typeface="セザンヌ Bold"/>
              </a:rPr>
              <a:t>選挙戦略考案と候補者策定プロジェクト</a:t>
            </a:r>
            <a:endParaRPr lang="en-US" sz="3200" spc="120" dirty="0">
              <a:latin typeface="セザンヌ Bold" panose="020B0600070205080204" charset="-128"/>
              <a:ea typeface="セザンヌ Bold" panose="020B0600070205080204" charset="-128"/>
              <a:cs typeface="セザンヌ Bold"/>
              <a:sym typeface="セザンヌ Bold"/>
            </a:endParaRPr>
          </a:p>
        </p:txBody>
      </p:sp>
      <p:sp>
        <p:nvSpPr>
          <p:cNvPr id="2" name="スライド番号プレースホルダー 12">
            <a:extLst>
              <a:ext uri="{FF2B5EF4-FFF2-40B4-BE49-F238E27FC236}">
                <a16:creationId xmlns:a16="http://schemas.microsoft.com/office/drawing/2014/main" id="{5777A92E-2184-F732-71FA-5C20B9DD7D94}"/>
              </a:ext>
            </a:extLst>
          </p:cNvPr>
          <p:cNvSpPr>
            <a:spLocks noGrp="1"/>
          </p:cNvSpPr>
          <p:nvPr>
            <p:ph type="sldNum" sz="quarter" idx="12"/>
          </p:nvPr>
        </p:nvSpPr>
        <p:spPr>
          <a:xfrm>
            <a:off x="15621000" y="9426575"/>
            <a:ext cx="2133600" cy="365125"/>
          </a:xfrm>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latin typeface="+mj-ea"/>
                <a:ea typeface="+mj-ea"/>
                <a:cs typeface="セザンヌ Bold"/>
                <a:sym typeface="セザンヌ Bold"/>
              </a:rPr>
              <a:t>4</a:t>
            </a:r>
            <a:r>
              <a:rPr lang="ja-JP" altLang="en-US" sz="4200" b="1" spc="210" dirty="0">
                <a:latin typeface="+mj-ea"/>
                <a:ea typeface="+mj-ea"/>
                <a:cs typeface="セザンヌ Bold"/>
                <a:sym typeface="セザンヌ Bold"/>
              </a:rPr>
              <a:t>．仮説設定・調査分析計画</a:t>
            </a:r>
            <a:endParaRPr lang="en-US" sz="4200" b="1" spc="210" dirty="0">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5</a:t>
            </a:r>
            <a:r>
              <a:rPr lang="ja-JP" altLang="en-US" sz="4200" b="1" spc="210" dirty="0">
                <a:latin typeface="+mn-ea"/>
                <a:cs typeface="セザンヌ Bold"/>
                <a:sym typeface="セザンヌ Bold"/>
              </a:rPr>
              <a:t>．モデルの評価指標</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1140354"/>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データの収集・整理</a:t>
            </a:r>
            <a:endParaRPr lang="en-US" sz="2400" b="1" u="sng" spc="120" dirty="0">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7</a:t>
            </a:r>
            <a:r>
              <a:rPr lang="ja-JP" altLang="en-US" sz="4200" b="1" spc="210" dirty="0">
                <a:latin typeface="セザンヌ Bold"/>
                <a:ea typeface="セザンヌ Bold"/>
                <a:cs typeface="セザンヌ Bold"/>
                <a:sym typeface="セザンヌ Bold"/>
              </a:rPr>
              <a:t>．データ分析</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44200" y="24003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44200" y="33147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3053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背景と目的</a:t>
            </a:r>
            <a:endParaRPr lang="en-US" sz="2400" b="1" spc="120" dirty="0">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衆議院選挙・参議院選挙の選挙制度概説</a:t>
            </a:r>
            <a:endParaRPr lang="en-US" sz="2400" b="1" spc="120" dirty="0">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135561" y="5094829"/>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仮説設定・調査分析計画</a:t>
            </a:r>
            <a:endParaRPr lang="en-US" sz="2400" b="1" spc="120" dirty="0">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152900" y="60579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モデルの評価指標</a:t>
            </a:r>
            <a:endParaRPr lang="en-US" sz="2400" b="1" spc="120" dirty="0">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193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データ分析</a:t>
            </a:r>
            <a:endParaRPr lang="en-US" sz="2400" b="1" spc="120" dirty="0">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7600" y="3963482"/>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分析結果の考察と提案</a:t>
            </a:r>
            <a:endParaRPr lang="en-US" altLang="ja-JP" sz="2400" b="1" spc="120" dirty="0">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286831" y="610431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苦労したところ</a:t>
            </a:r>
            <a:endParaRPr lang="en-US" sz="2400" b="1" spc="120" dirty="0">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262335" y="7031475"/>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参考文献</a:t>
            </a:r>
            <a:endParaRPr lang="en-US" sz="2400" b="1" spc="120" dirty="0">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7600" y="5025238"/>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今後の展望・追加データの活用</a:t>
            </a:r>
            <a:endParaRPr lang="en-US" altLang="ja-JP" sz="2400" b="1" spc="210" dirty="0">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07775" y="63627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097609" y="3063823"/>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サイトマップ</a:t>
            </a:r>
            <a:endParaRPr lang="en-US" altLang="ja-JP" sz="2400" b="1" spc="120" dirty="0">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15544800" y="9410700"/>
            <a:ext cx="2133600" cy="365125"/>
          </a:xfrm>
        </p:spPr>
        <p:txBody>
          <a:bodyPr/>
          <a:lstStyle/>
          <a:p>
            <a:fld id="{B6F15528-21DE-4FAA-801E-634DDDAF4B2B}" type="slidenum">
              <a:rPr lang="en-US" smtClean="0"/>
              <a:pPr/>
              <a:t>2</a:t>
            </a:fld>
            <a:endParaRPr lang="en-US" dirty="0"/>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4" y="72771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125716" y="6942857"/>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データ収集と整理</a:t>
            </a:r>
            <a:endParaRPr lang="en-US" sz="2400" b="1" spc="120" dirty="0">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337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モデル評価の解釈</a:t>
            </a:r>
            <a:endParaRPr lang="en-US" sz="2400" b="1" spc="120" dirty="0">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807775" y="74295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endParaRPr lang="en-US" sz="2400" b="1" u="sng" spc="120" dirty="0">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基本統計量</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当落と年齢</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当落と性別</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当落と党派</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データに基づく分析</a:t>
            </a:r>
            <a:r>
              <a:rPr lang="en-US" altLang="ja-JP" sz="2400" b="1" u="sng" spc="120" dirty="0">
                <a:latin typeface="セザンヌ Ultra-Bold"/>
                <a:ea typeface="セザンヌ Ultra-Bold"/>
                <a:cs typeface="セザンヌ Ultra-Bold"/>
                <a:sym typeface="セザンヌ Ultra-Bold"/>
              </a:rPr>
              <a:t>(</a:t>
            </a:r>
            <a:r>
              <a:rPr lang="ja-JP" altLang="en-US" sz="2400" b="1" u="sng" spc="120" dirty="0">
                <a:latin typeface="セザンヌ Ultra-Bold"/>
                <a:ea typeface="セザンヌ Ultra-Bold"/>
                <a:cs typeface="セザンヌ Ultra-Bold"/>
                <a:sym typeface="セザンヌ Ultra-Bold"/>
              </a:rPr>
              <a:t>当落と元職・現職・新人</a:t>
            </a:r>
            <a:r>
              <a:rPr lang="en-US" altLang="ja-JP" sz="2400" b="1" u="sng" spc="120" dirty="0">
                <a:latin typeface="セザンヌ Ultra-Bold"/>
                <a:ea typeface="セザンヌ Ultra-Bold"/>
                <a:cs typeface="セザンヌ Ultra-Bold"/>
                <a:sym typeface="セザンヌ Ultra-Bold"/>
              </a:rPr>
              <a:t>)</a:t>
            </a:r>
            <a:endParaRPr lang="en-US" sz="2400" b="1" u="sng" spc="120" dirty="0">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latin typeface="セザンヌ Bold"/>
                <a:ea typeface="セザンヌ Bold"/>
                <a:cs typeface="セザンヌ Bold"/>
                <a:sym typeface="セザンヌ Bold"/>
              </a:rPr>
              <a:t>8.</a:t>
            </a:r>
            <a:r>
              <a:rPr lang="ja-JP" altLang="en-US" sz="4200" b="1" spc="210" dirty="0">
                <a:latin typeface="セザンヌ Bold"/>
                <a:ea typeface="セザンヌ Bold"/>
                <a:cs typeface="セザンヌ Bold"/>
                <a:sym typeface="セザンヌ Bold"/>
              </a:rPr>
              <a:t>モデル評価の解釈</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332616993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a:t>
            </a:r>
            <a:r>
              <a:rPr lang="ja-JP" altLang="en-US" sz="4200" b="1" spc="210" dirty="0">
                <a:latin typeface="+mn-ea"/>
                <a:cs typeface="セザンヌ Bold"/>
                <a:sym typeface="セザンヌ Bold"/>
              </a:rPr>
              <a:t>．背景と目的</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3868172005"/>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93079" y="9025235"/>
            <a:ext cx="16766321" cy="461665"/>
          </a:xfrm>
          <a:prstGeom prst="rect">
            <a:avLst/>
          </a:prstGeom>
          <a:noFill/>
        </p:spPr>
        <p:txBody>
          <a:bodyPr wrap="square" rtlCol="0">
            <a:spAutoFit/>
          </a:bodyPr>
          <a:lstStyle/>
          <a:p>
            <a:r>
              <a:rPr kumimoji="1" lang="ja-JP" altLang="en-US" sz="2400" dirty="0"/>
              <a:t>落選した人の予測と実際の結果も含めて全体で評価したいため正解率を参照し、予測モデルにはランダムフォレストを採用する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9</a:t>
            </a:r>
            <a:r>
              <a:rPr lang="ja-JP" altLang="en-US" sz="4200" b="1" spc="210" dirty="0">
                <a:latin typeface="セザンヌ Bold"/>
                <a:ea typeface="セザンヌ Bold"/>
                <a:cs typeface="セザンヌ Bold"/>
                <a:sym typeface="セザンヌ Bold"/>
              </a:rPr>
              <a:t>．分析結果の考察と提案</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セザンヌ Bold"/>
                <a:ea typeface="セザンヌ Bold"/>
                <a:cs typeface="セザンヌ Bold"/>
                <a:sym typeface="セザンヌ Bold"/>
              </a:rPr>
              <a:t>分析結果の考察</a:t>
            </a:r>
            <a:endParaRPr lang="en-US" altLang="ja-JP" sz="2400" b="1" u="sng" spc="210" dirty="0">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latin typeface="セザンヌ Bold"/>
                <a:ea typeface="セザンヌ Bold"/>
                <a:cs typeface="セザンヌ Bold"/>
                <a:sym typeface="セザンヌ Bold"/>
              </a:rPr>
              <a:t>提案</a:t>
            </a:r>
            <a:endParaRPr lang="en-US" altLang="ja-JP" sz="2400" b="1" u="sng" spc="210" dirty="0">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4226666076"/>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b="1" dirty="0"/>
                        <a:t>候補者属性</a:t>
                      </a:r>
                      <a:r>
                        <a:rPr lang="en-US" altLang="ja-JP" sz="2100" b="1" dirty="0"/>
                        <a:t>(</a:t>
                      </a:r>
                      <a:r>
                        <a:rPr lang="ja-JP" altLang="en-US" sz="2100" b="1" dirty="0"/>
                        <a:t>優先度降順</a:t>
                      </a:r>
                      <a:r>
                        <a:rPr lang="en-US" altLang="ja-JP" sz="2100" b="1" dirty="0"/>
                        <a:t>)</a:t>
                      </a:r>
                      <a:endParaRPr lang="ja-JP" altLang="en-US" sz="2100" b="1"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0" dirty="0">
                          <a:solidFill>
                            <a:schemeClr val="accent2"/>
                          </a:solidFill>
                        </a:rPr>
                        <a:t>元現新</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新人・元職は「新しいリーダー像」</a:t>
                      </a:r>
                      <a:br>
                        <a:rPr lang="en-US" altLang="ja-JP" sz="2000" b="0" dirty="0">
                          <a:solidFill>
                            <a:schemeClr val="accent2"/>
                          </a:solidFill>
                        </a:rPr>
                      </a:br>
                      <a:r>
                        <a:rPr lang="ja-JP" altLang="en-US" sz="2000" b="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0" dirty="0">
                          <a:solidFill>
                            <a:schemeClr val="accent2"/>
                          </a:solidFill>
                        </a:rPr>
                        <a:t>所属政党</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与党（自民・公明）または野党第一党</a:t>
                      </a:r>
                      <a:br>
                        <a:rPr lang="en-US" altLang="ja-JP" sz="2000" b="0" dirty="0">
                          <a:solidFill>
                            <a:schemeClr val="accent2"/>
                          </a:solidFill>
                        </a:rPr>
                      </a:br>
                      <a:r>
                        <a:rPr lang="ja-JP" altLang="en-US" sz="2000" b="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小規模政党所属は「独自性」や「地域密着」を前面に出して差別化</a:t>
                      </a:r>
                    </a:p>
                    <a:p>
                      <a:pPr algn="ctr">
                        <a:lnSpc>
                          <a:spcPct val="100000"/>
                        </a:lnSpc>
                        <a:buNone/>
                      </a:pPr>
                      <a:endParaRPr lang="ja-JP" altLang="en-US" sz="2100" b="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0" dirty="0">
                          <a:solidFill>
                            <a:schemeClr val="accent2"/>
                          </a:solidFill>
                        </a:rPr>
                        <a:t>年齢</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0" dirty="0">
                          <a:solidFill>
                            <a:schemeClr val="accent2"/>
                          </a:solidFill>
                        </a:rPr>
                        <a:t>40</a:t>
                      </a:r>
                      <a:r>
                        <a:rPr lang="ja-JP" altLang="en-US" sz="2000" b="0" dirty="0">
                          <a:solidFill>
                            <a:schemeClr val="accent2"/>
                          </a:solidFill>
                        </a:rPr>
                        <a:t>代から</a:t>
                      </a:r>
                      <a:r>
                        <a:rPr lang="en-US" altLang="ja-JP" sz="2000" b="0" dirty="0">
                          <a:solidFill>
                            <a:schemeClr val="accent2"/>
                          </a:solidFill>
                        </a:rPr>
                        <a:t>60</a:t>
                      </a:r>
                      <a:r>
                        <a:rPr lang="ja-JP" altLang="en-US" sz="2000" b="0" dirty="0">
                          <a:solidFill>
                            <a:schemeClr val="accent2"/>
                          </a:solidFill>
                        </a:rPr>
                        <a:t>代の候補者は過去の経験を</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若年層は「専門性・新しい視点」を強調し、</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0" dirty="0"/>
                        <a:t>職業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多様な立場からの声を政策に</a:t>
                      </a:r>
                      <a:endParaRPr lang="en-US" altLang="ja-JP" sz="2000" b="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多様な立場からの声を政策に</a:t>
                      </a:r>
                      <a:endParaRPr lang="en-US" altLang="ja-JP" sz="2000" b="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0" dirty="0"/>
                        <a:t>選挙区</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b="0" dirty="0"/>
                        <a:t>1〜4</a:t>
                      </a:r>
                      <a:r>
                        <a:rPr lang="ja-JP" altLang="en-US" sz="2100" b="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0" dirty="0"/>
                        <a:t>性別</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b="0" dirty="0"/>
                    </a:p>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p>
                      <a:pPr algn="ctr">
                        <a:lnSpc>
                          <a:spcPct val="100000"/>
                        </a:lnSpc>
                        <a:buNone/>
                      </a:pPr>
                      <a:endParaRPr lang="ja-JP" altLang="en-US" sz="2100" b="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10</a:t>
            </a:r>
            <a:r>
              <a:rPr lang="ja-JP" altLang="en-US" sz="4200" b="1" spc="210" dirty="0">
                <a:latin typeface="セザンヌ Bold"/>
                <a:ea typeface="セザンヌ Bold"/>
                <a:cs typeface="セザンヌ Bold"/>
                <a:sym typeface="セザンヌ Bold"/>
              </a:rPr>
              <a:t>．今後の展望・追加データの活用</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今後の展望・追加データの活用</a:t>
            </a:r>
            <a:endParaRPr lang="en-US" sz="2400" b="1" u="sng" spc="120" dirty="0">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432382" y="1257300"/>
            <a:ext cx="15423235" cy="6200736"/>
          </a:xfrm>
          <a:prstGeom prst="rect">
            <a:avLst/>
          </a:prstGeom>
        </p:spPr>
        <p:txBody>
          <a:bodyPr wrap="square" lIns="0" tIns="0" rIns="0" bIns="0" rtlCol="0" anchor="t">
            <a:spAutoFit/>
          </a:bodyPr>
          <a:lstStyle/>
          <a:p>
            <a:pPr algn="l">
              <a:lnSpc>
                <a:spcPct val="300000"/>
              </a:lnSpc>
            </a:pPr>
            <a:r>
              <a:rPr lang="ja-JP" altLang="en-US" sz="2800" b="1" spc="210" dirty="0">
                <a:latin typeface="+mn-ea"/>
                <a:cs typeface="セザンヌ Bold"/>
                <a:sym typeface="セザンヌ Bold"/>
              </a:rPr>
              <a:t>・若年層を中心に利用ユーザーが広がっている</a:t>
            </a:r>
            <a:r>
              <a:rPr lang="en-US" altLang="ja-JP" sz="2800" b="1" spc="210" dirty="0">
                <a:latin typeface="+mn-ea"/>
                <a:cs typeface="セザンヌ Bold"/>
                <a:sym typeface="セザンヌ Bold"/>
              </a:rPr>
              <a:t>SNS</a:t>
            </a:r>
            <a:r>
              <a:rPr lang="ja-JP" altLang="en-US" sz="2800" b="1" spc="210" dirty="0">
                <a:latin typeface="+mn-ea"/>
                <a:cs typeface="セザンヌ Bold"/>
                <a:sym typeface="セザンヌ Bold"/>
              </a:rPr>
              <a:t>メディアのフォロワー数を参考に当落の</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相関関係もみてみたい</a:t>
            </a:r>
            <a:endParaRPr lang="en-US" altLang="ja-JP" sz="2800" b="1" spc="210" dirty="0">
              <a:latin typeface="+mn-ea"/>
              <a:cs typeface="セザンヌ Bold"/>
              <a:sym typeface="セザンヌ Bold"/>
            </a:endParaRPr>
          </a:p>
          <a:p>
            <a:pPr>
              <a:lnSpc>
                <a:spcPct val="300000"/>
              </a:lnSpc>
            </a:pPr>
            <a:r>
              <a:rPr lang="ja-JP" altLang="en-US" sz="2800" b="1" spc="210" dirty="0">
                <a:latin typeface="+mn-ea"/>
                <a:cs typeface="セザンヌ Bold"/>
                <a:sym typeface="セザンヌ Bold"/>
              </a:rPr>
              <a:t>・地元出身がどのように当選確率に影響を与えるのか定量的に分析してみたい</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・全体的に学習データが少ないので、過去の参議院選挙の結果もデータに追加することを</a:t>
            </a:r>
            <a:endParaRPr lang="en-US" altLang="ja-JP" sz="2800" b="1" spc="210" dirty="0">
              <a:latin typeface="+mn-ea"/>
              <a:cs typeface="セザンヌ Bold"/>
              <a:sym typeface="セザンヌ Bold"/>
            </a:endParaRPr>
          </a:p>
          <a:p>
            <a:pPr algn="l">
              <a:lnSpc>
                <a:spcPct val="300000"/>
              </a:lnSpc>
            </a:pPr>
            <a:r>
              <a:rPr lang="en-US" altLang="ja-JP" sz="2800" b="1" spc="210" dirty="0">
                <a:latin typeface="+mn-ea"/>
                <a:cs typeface="セザンヌ Bold"/>
                <a:sym typeface="セザンヌ Bold"/>
              </a:rPr>
              <a:t> </a:t>
            </a:r>
            <a:r>
              <a:rPr lang="ja-JP" altLang="en-US" sz="2800" b="1" spc="210" dirty="0">
                <a:latin typeface="+mn-ea"/>
                <a:cs typeface="セザンヌ Bold"/>
                <a:sym typeface="セザンヌ Bold"/>
              </a:rPr>
              <a:t>検討したい</a:t>
            </a:r>
            <a:endParaRPr lang="en-US" altLang="ja-JP" sz="2800" b="1" spc="21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11</a:t>
            </a:r>
            <a:r>
              <a:rPr lang="ja-JP" altLang="en-US" sz="4200" b="1" spc="210" dirty="0">
                <a:latin typeface="セザンヌ Bold"/>
                <a:ea typeface="セザンヌ Bold"/>
                <a:cs typeface="セザンヌ Bold"/>
                <a:sym typeface="セザンヌ Bold"/>
              </a:rPr>
              <a:t>．苦労したところ</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2432076"/>
          </a:xfrm>
          <a:prstGeom prst="rect">
            <a:avLst/>
          </a:prstGeom>
        </p:spPr>
        <p:txBody>
          <a:bodyPr wrap="square" lIns="0" tIns="0" rIns="0" bIns="0" rtlCol="0" anchor="t">
            <a:spAutoFit/>
          </a:bodyPr>
          <a:lstStyle/>
          <a:p>
            <a:pPr algn="l">
              <a:lnSpc>
                <a:spcPts val="6720"/>
              </a:lnSpc>
            </a:pPr>
            <a:r>
              <a:rPr lang="ja-JP" altLang="en-US" sz="3200" b="1" spc="210" dirty="0">
                <a:latin typeface="+mn-ea"/>
                <a:cs typeface="セザンヌ Bold"/>
                <a:sym typeface="セザンヌ Bold"/>
              </a:rPr>
              <a:t>・比例代表で当選した人のデータセットを準備することが難しく、各都道府県ごとの当落傾向しか見られなかったので、参議院選挙全体の当落予測をすることができなかった。</a:t>
            </a:r>
            <a:endParaRPr lang="en-US" altLang="ja-JP" sz="3200" b="1" spc="210" dirty="0">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セザンヌ Ultra-Bold"/>
                <a:ea typeface="セザンヌ Ultra-Bold"/>
                <a:cs typeface="セザンヌ Ultra-Bold"/>
                <a:sym typeface="セザンヌ Ultra-Bold"/>
              </a:rPr>
              <a:t>苦労したところ</a:t>
            </a:r>
            <a:endParaRPr lang="en-US" sz="2400" b="1" u="sng" spc="120" dirty="0">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12</a:t>
            </a:r>
            <a:r>
              <a:rPr lang="ja-JP" altLang="en-US" sz="4200" b="1" spc="210" dirty="0">
                <a:latin typeface="セザンヌ Bold"/>
                <a:ea typeface="セザンヌ Bold"/>
                <a:cs typeface="セザンヌ Bold"/>
                <a:sym typeface="セザンヌ Bold"/>
              </a:rPr>
              <a:t>．参照</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extLst>
                    <a:ext uri="{A12FA001-AC4F-418D-AE19-62706E023703}">
                      <ahyp:hlinkClr xmlns:ahyp="http://schemas.microsoft.com/office/drawing/2018/hyperlinkcolor" val="tx"/>
                    </a:ext>
                  </a:extLst>
                </a:hlinkClick>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985684"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2</a:t>
            </a:r>
            <a:r>
              <a:rPr lang="ja-JP" altLang="en-US" sz="4200" b="1" spc="210" dirty="0">
                <a:latin typeface="+mn-ea"/>
                <a:cs typeface="セザンヌ Bold"/>
                <a:sym typeface="セザンヌ Bold"/>
              </a:rPr>
              <a:t>．サイトマップ</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383890"/>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当選確率と議席数の関係を分析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を前処理したデータ</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4F801D5B-019F-5ECB-C196-60D4B8B677AB}"/>
              </a:ext>
            </a:extLst>
          </p:cNvPr>
          <p:cNvSpPr>
            <a:spLocks noGrp="1"/>
          </p:cNvSpPr>
          <p:nvPr>
            <p:ph type="sldNum" sz="quarter" idx="12"/>
          </p:nvPr>
        </p:nvSpPr>
        <p:spPr>
          <a:xfrm>
            <a:off x="15544800" y="9367543"/>
            <a:ext cx="2133600" cy="365125"/>
          </a:xfrm>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latin typeface="+mn-ea"/>
                <a:cs typeface="セザンヌ Bold"/>
                <a:sym typeface="セザンヌ Bold"/>
              </a:rPr>
              <a:t>3</a:t>
            </a:r>
            <a:r>
              <a:rPr lang="ja-JP" altLang="en-US" sz="4200" b="1" spc="210" dirty="0">
                <a:latin typeface="+mn-ea"/>
                <a:cs typeface="セザンヌ Bold"/>
                <a:sym typeface="セザンヌ Bold"/>
              </a:rPr>
              <a:t>．</a:t>
            </a:r>
            <a:r>
              <a:rPr lang="ja-JP" altLang="en-US" sz="4400" b="1" spc="120" dirty="0">
                <a:latin typeface="+mn-ea"/>
                <a:cs typeface="セザンヌ Bold"/>
                <a:sym typeface="セザンヌ Bold"/>
              </a:rPr>
              <a:t>衆議院選挙・参議院選挙の選挙制度概説</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612247"/>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8352</TotalTime>
  <Words>3057</Words>
  <Application>Microsoft Office PowerPoint</Application>
  <PresentationFormat>ユーザー設定</PresentationFormat>
  <Paragraphs>364</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セザンヌ Bold</vt:lpstr>
      <vt:lpstr>Calibri</vt:lpstr>
      <vt:lpstr>Arial</vt:lpstr>
      <vt:lpstr>游ゴシック</vt:lpstr>
      <vt:lpstr>Cambria Math</vt:lpstr>
      <vt:lpstr>セザンヌ Ultra-Bold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625</cp:revision>
  <dcterms:created xsi:type="dcterms:W3CDTF">2006-08-16T00:00:00Z</dcterms:created>
  <dcterms:modified xsi:type="dcterms:W3CDTF">2025-09-19T01:02:17Z</dcterms:modified>
  <dc:identifier>DAGyFDWsSEg</dc:identifier>
</cp:coreProperties>
</file>